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43" d="100"/>
          <a:sy n="143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B7EACCD4-F487-4EE3-99CE-A03B86C65A1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5915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A9C4-A992-4659-BF21-03B6DC53D97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990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94A3-F6BB-498B-88EB-11DB9408905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4896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50B2-A32E-4D75-BA9F-0155885F8C5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3997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F512-AF2D-41C9-B0F7-B450977B426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3567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36B8-3FBD-4C91-B8A1-C7E857C791F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719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4760-42CA-43BC-9815-99672F76153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2589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1E6A-F666-4C8B-817B-19E9E4CEEF7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681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48973510"/>
              </p:ext>
            </p:extLst>
          </p:nvPr>
        </p:nvGraphicFramePr>
        <p:xfrm>
          <a:off x="-412750" y="107950"/>
          <a:ext cx="107664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Dokument" r:id="rId3" imgW="9212687" imgH="1279121" progId="Word.Document.12">
                  <p:embed/>
                </p:oleObj>
              </mc:Choice>
              <mc:Fallback>
                <p:oleObj name="Dokument" r:id="rId3" imgW="9212687" imgH="1279121" progId="Word.Document.12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0" y="107950"/>
                        <a:ext cx="10766425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4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765C-ED75-49A7-8D4F-F567AF86AA3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5713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4623-DA75-41EB-A9F8-539B8F4D019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182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01FC-5A84-42DC-B4BA-5BD1EB2F8A7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140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23838E2-6459-4F53-98FE-06D592E20A3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 New Roma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79941"/>
              </p:ext>
            </p:extLst>
          </p:nvPr>
        </p:nvGraphicFramePr>
        <p:xfrm>
          <a:off x="-441325" y="103188"/>
          <a:ext cx="107457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3" imgW="9227882" imgH="1273083" progId="Word.Document.12">
                  <p:embed/>
                </p:oleObj>
              </mc:Choice>
              <mc:Fallback>
                <p:oleObj name="Document" r:id="rId3" imgW="9227882" imgH="1273083" progId="Word.Document.12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1325" y="103188"/>
                        <a:ext cx="107457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5" descr="V:\A_kik_netfactory\Kiknet\01_Unterrichtseinheiten\Rimuss Die Traube 2004.630.013\Bilder\kik-ag\Dorf_Bergkirche_0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82738"/>
            <a:ext cx="6943135" cy="46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04946"/>
            <a:ext cx="7772400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Fabrication du vin II</a:t>
            </a:r>
            <a:b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r-CH" alt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fermentation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753544" y="642371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 smtClean="0">
                <a:latin typeface="Calibri" panose="020F0502020204030204" pitchFamily="34" charset="0"/>
              </a:rPr>
              <a:t>Cuves</a:t>
            </a:r>
            <a:r>
              <a:rPr lang="de-CH" dirty="0" smtClean="0">
                <a:latin typeface="Calibri" panose="020F0502020204030204" pitchFamily="34" charset="0"/>
              </a:rPr>
              <a:t> de </a:t>
            </a:r>
            <a:r>
              <a:rPr lang="de-CH" dirty="0" err="1" smtClean="0">
                <a:latin typeface="Calibri" panose="020F0502020204030204" pitchFamily="34" charset="0"/>
              </a:rPr>
              <a:t>fermentation</a:t>
            </a:r>
            <a:endParaRPr lang="de-CH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00200"/>
            <a:ext cx="7596336" cy="5064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04946"/>
            <a:ext cx="7772400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Fabrication du vin III</a:t>
            </a:r>
            <a:b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filtration – maturation – mise en </a:t>
            </a:r>
            <a:r>
              <a:rPr lang="fr-CH" alt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bouteille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2936" y="5924833"/>
            <a:ext cx="856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</a:rPr>
              <a:t>Le vin repose dans des fûts, avant d’être mis en bouteille où il poursuit sa maturation.</a:t>
            </a:r>
            <a:endParaRPr lang="de-CH" dirty="0"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56792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4925" y="1916113"/>
            <a:ext cx="6121400" cy="3960812"/>
          </a:xfrm>
        </p:spPr>
        <p:txBody>
          <a:bodyPr/>
          <a:lstStyle/>
          <a:p>
            <a:r>
              <a:rPr lang="de-CH" altLang="de-DE" sz="2400" dirty="0" smtClean="0"/>
              <a:t>		</a:t>
            </a:r>
          </a:p>
        </p:txBody>
      </p:sp>
      <p:graphicFrame>
        <p:nvGraphicFramePr>
          <p:cNvPr id="3075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94602"/>
              </p:ext>
            </p:extLst>
          </p:nvPr>
        </p:nvGraphicFramePr>
        <p:xfrm>
          <a:off x="-441325" y="112713"/>
          <a:ext cx="10745788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Document" r:id="rId3" imgW="9227882" imgH="1282779" progId="Word.Document.12">
                  <p:embed/>
                </p:oleObj>
              </mc:Choice>
              <mc:Fallback>
                <p:oleObj name="Document" r:id="rId3" imgW="9227882" imgH="1282779" progId="Word.Documen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1325" y="112713"/>
                        <a:ext cx="10745788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99207"/>
            <a:ext cx="2339752" cy="8975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1604749"/>
            <a:ext cx="7020272" cy="468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427585" y="4110008"/>
            <a:ext cx="10857287" cy="5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CH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47667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de-DE" dirty="0">
                <a:latin typeface="Calibri" panose="020F0502020204030204" pitchFamily="34" charset="0"/>
              </a:rPr>
              <a:t>Janvier/février: taille de la vigne</a:t>
            </a:r>
          </a:p>
          <a:p>
            <a:endParaRPr lang="de-CH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19672" y="615941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latin typeface="Calibri" panose="020F0502020204030204" pitchFamily="34" charset="0"/>
              </a:rPr>
              <a:t>Baguettes = branches des vignes</a:t>
            </a:r>
          </a:p>
          <a:p>
            <a:endParaRPr lang="de-CH" dirty="0">
              <a:latin typeface="Calibri" panose="020F0502020204030204" pitchFamily="34" charset="0"/>
            </a:endParaRPr>
          </a:p>
        </p:txBody>
      </p:sp>
      <p:pic>
        <p:nvPicPr>
          <p:cNvPr id="3" name="Picture 2" descr="Weinberg, Winter, Weinstock, Rebe, Weinanbau, Pfo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832"/>
            <a:ext cx="6119664" cy="4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45258"/>
            <a:ext cx="4390256" cy="461665"/>
          </a:xfrm>
          <a:noFill/>
        </p:spPr>
        <p:txBody>
          <a:bodyPr wrap="square" rtlCol="0">
            <a:spAutoFit/>
          </a:bodyPr>
          <a:lstStyle/>
          <a:p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Mars/</a:t>
            </a:r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avril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travail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du </a:t>
            </a:r>
            <a:r>
              <a:rPr lang="de-CH" altLang="de-DE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sol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1301585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alibri" panose="020F0502020204030204" pitchFamily="34" charset="0"/>
              </a:rPr>
              <a:t>La </a:t>
            </a:r>
            <a:r>
              <a:rPr lang="de-CH" dirty="0" err="1">
                <a:latin typeface="Calibri" panose="020F0502020204030204" pitchFamily="34" charset="0"/>
              </a:rPr>
              <a:t>vigne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pleure</a:t>
            </a:r>
            <a:r>
              <a:rPr lang="de-CH" dirty="0">
                <a:latin typeface="Calibri" panose="020F0502020204030204" pitchFamily="34" charset="0"/>
              </a:rPr>
              <a:t>:</a:t>
            </a:r>
          </a:p>
          <a:p>
            <a:endParaRPr lang="de-CH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03648" y="6381329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Calibri" panose="020F0502020204030204" pitchFamily="34" charset="0"/>
              </a:rPr>
              <a:t>Source: www.weinwanderungen.ch/index.php?page=317, consulté le 23.08.2016</a:t>
            </a:r>
          </a:p>
          <a:p>
            <a:endParaRPr lang="de-CH" sz="1000" dirty="0"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94" y="1762905"/>
            <a:ext cx="7003157" cy="387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341035"/>
            <a:ext cx="4214556" cy="33472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" y="1412776"/>
            <a:ext cx="4704523" cy="3528392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47055"/>
            <a:ext cx="6192688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Mai/</a:t>
            </a:r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juin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travaux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CH" altLang="de-DE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d’effeuillage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520" y="1989995"/>
            <a:ext cx="828092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CH" sz="2400" dirty="0" smtClean="0"/>
          </a:p>
          <a:p>
            <a:endParaRPr lang="de-CH" sz="2400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131840" y="2063486"/>
            <a:ext cx="2756768" cy="1335428"/>
          </a:xfrm>
          <a:prstGeom prst="straightConnector1">
            <a:avLst/>
          </a:prstGeom>
          <a:ln w="57150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868144" y="177876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Calibri" panose="020F0502020204030204" pitchFamily="34" charset="0"/>
              </a:rPr>
              <a:t>Inflorescences</a:t>
            </a:r>
            <a:endParaRPr lang="de-CH" dirty="0">
              <a:latin typeface="Calibri" panose="020F0502020204030204" pitchFamily="34" charset="0"/>
            </a:endParaRPr>
          </a:p>
          <a:p>
            <a:endParaRPr lang="de-CH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9175" y="5084152"/>
            <a:ext cx="309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</a:rPr>
              <a:t>Réduction des feuilles et des pousses</a:t>
            </a:r>
          </a:p>
          <a:p>
            <a:endParaRPr lang="de-C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47055"/>
            <a:ext cx="6264696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Juillet/août: lutte contre les </a:t>
            </a:r>
            <a:r>
              <a:rPr lang="fr-CH" alt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parasites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520" y="1988840"/>
            <a:ext cx="8568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CH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9" y="1540246"/>
            <a:ext cx="4099964" cy="29410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25023" y="1447177"/>
            <a:ext cx="292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</a:rPr>
              <a:t>Dégâts causés par le ver de la grappe</a:t>
            </a:r>
          </a:p>
          <a:p>
            <a:endParaRPr lang="de-CH" dirty="0">
              <a:latin typeface="Calibri" panose="020F05020202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4442610"/>
            <a:ext cx="30603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dirty="0">
                <a:latin typeface="Calibri" panose="020F0502020204030204" pitchFamily="34" charset="0"/>
              </a:rPr>
              <a:t>Source: https://rebschutzdienst.at/weinbauempfehlungen/pflegemassnahmen/hinweise-zur-bekaempfung-wichtiger-schaedlinge/traubenwickler</a:t>
            </a:r>
            <a:r>
              <a:rPr lang="fr-CH" sz="1050" dirty="0" smtClean="0">
                <a:latin typeface="Calibri" panose="020F0502020204030204" pitchFamily="34" charset="0"/>
              </a:rPr>
              <a:t>/, </a:t>
            </a:r>
            <a:r>
              <a:rPr lang="fr-CH" sz="1050" dirty="0">
                <a:latin typeface="Calibri" panose="020F0502020204030204" pitchFamily="34" charset="0"/>
              </a:rPr>
              <a:t>17.06.2016.</a:t>
            </a:r>
          </a:p>
          <a:p>
            <a:endParaRPr lang="de-CH" sz="105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81" y="3140968"/>
            <a:ext cx="3817663" cy="29523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61722" y="5590334"/>
            <a:ext cx="254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</a:rPr>
              <a:t>Dégâts causés par les phylloxéras</a:t>
            </a:r>
          </a:p>
          <a:p>
            <a:endParaRPr lang="de-CH" dirty="0"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08104" y="6093295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>
                <a:latin typeface="Calibri" panose="020F0502020204030204" pitchFamily="34" charset="0"/>
              </a:rPr>
              <a:t>Source: https://rebschutzdienst.at/weinbauempfehlungen/pflegemassnahmen/hinweise-zur-bekaempfung-wichtiger-schaedlinge/reblaus/, 17.06.2016.</a:t>
            </a:r>
          </a:p>
          <a:p>
            <a:endParaRPr lang="de-CH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47055"/>
            <a:ext cx="5976664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Septembre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octobre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de-CH" altLang="de-DE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récolte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87824" y="565767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Calibri" panose="020F0502020204030204" pitchFamily="34" charset="0"/>
              </a:rPr>
              <a:t>Vendange:</a:t>
            </a:r>
          </a:p>
          <a:p>
            <a:pPr marL="457200" indent="-457200">
              <a:buAutoNum type="arabicPeriod"/>
            </a:pPr>
            <a:r>
              <a:rPr lang="fr-CH" dirty="0">
                <a:latin typeface="Calibri" panose="020F0502020204030204" pitchFamily="34" charset="0"/>
              </a:rPr>
              <a:t>variétés de raisins blancs</a:t>
            </a:r>
          </a:p>
          <a:p>
            <a:pPr marL="457200" indent="-457200">
              <a:buAutoNum type="arabicPeriod"/>
            </a:pPr>
            <a:r>
              <a:rPr lang="fr-CH" dirty="0">
                <a:latin typeface="Calibri" panose="020F0502020204030204" pitchFamily="34" charset="0"/>
              </a:rPr>
              <a:t>variétés de raisins </a:t>
            </a:r>
            <a:r>
              <a:rPr lang="fr-CH" dirty="0" smtClean="0">
                <a:latin typeface="Calibri" panose="020F0502020204030204" pitchFamily="34" charset="0"/>
              </a:rPr>
              <a:t>rouges</a:t>
            </a:r>
            <a:endParaRPr lang="de-CH" dirty="0"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88634"/>
            <a:ext cx="6114256" cy="40690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46229"/>
            <a:ext cx="6480720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Novembre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de-CH" altLang="de-DE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décembre</a:t>
            </a:r>
            <a:r>
              <a:rPr lang="de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apport de </a:t>
            </a:r>
            <a:r>
              <a:rPr lang="de-CH" altLang="de-DE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nutriments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7452320" cy="49682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16068"/>
            <a:ext cx="7772400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Fabrication du vin I</a:t>
            </a:r>
            <a:b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r-CH" altLang="de-DE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fouloir – moût – </a:t>
            </a:r>
            <a:r>
              <a:rPr lang="fr-CH" alt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pressoir</a:t>
            </a:r>
            <a:endParaRPr lang="de-CH" altLang="de-DE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021288"/>
            <a:ext cx="8571719" cy="4633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35896" y="602295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Calibri" panose="020F0502020204030204" pitchFamily="34" charset="0"/>
              </a:rPr>
              <a:t>Moût</a:t>
            </a:r>
            <a:endParaRPr lang="de-CH" dirty="0">
              <a:latin typeface="Calibri" panose="020F0502020204030204" pitchFamily="34" charset="0"/>
            </a:endParaRPr>
          </a:p>
          <a:p>
            <a:endParaRPr lang="de-CH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16832"/>
            <a:ext cx="7347755" cy="360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3EB0B-E1E2-46C8-85B0-CCDDA4E5B3E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A94D6B-97F5-45FD-80D0-DCA73C7BC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70596D-11E2-4E39-81F4-070AE7C77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(4:3)</PresentationFormat>
  <Paragraphs>25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Trebuchet MS</vt:lpstr>
      <vt:lpstr>Standarddesign</vt:lpstr>
      <vt:lpstr>Dokument</vt:lpstr>
      <vt:lpstr>Document</vt:lpstr>
      <vt:lpstr>PowerPoint-Präsentation</vt:lpstr>
      <vt:lpstr>PowerPoint-Präsentation</vt:lpstr>
      <vt:lpstr>PowerPoint-Präsentation</vt:lpstr>
      <vt:lpstr>Mars/avril: travail du sol</vt:lpstr>
      <vt:lpstr>Mai/juin: travaux d’effeuillage</vt:lpstr>
      <vt:lpstr>Juillet/août: lutte contre les parasites</vt:lpstr>
      <vt:lpstr>Septembre/octobre: récolte</vt:lpstr>
      <vt:lpstr>Novembre/décembre: apport de nutriments</vt:lpstr>
      <vt:lpstr>Fabrication du vin I fouloir – moût – pressoir</vt:lpstr>
      <vt:lpstr>Fabrication du vin II fermentation</vt:lpstr>
      <vt:lpstr>Fabrication du vin III filtration – maturation – mise en bouteille</vt:lpstr>
    </vt:vector>
  </TitlesOfParts>
  <Manager/>
  <Company>Semantis Translation 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02b_Z3_Weinherstellung_präsi.pptx</dc:title>
  <dc:subject>161748_4</dc:subject>
  <dc:creator/>
  <cp:keywords>aout 16</cp:keywords>
  <dc:description>4</dc:description>
  <cp:lastModifiedBy>Reto Braun</cp:lastModifiedBy>
  <cp:revision>4</cp:revision>
  <dcterms:created xsi:type="dcterms:W3CDTF">2004-06-28T07:11:44Z</dcterms:created>
  <dcterms:modified xsi:type="dcterms:W3CDTF">2016-10-18T09:41:14Z</dcterms:modified>
  <cp:category>161913</cp:category>
</cp:coreProperties>
</file>